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6858000" cy="9144000"/>
  <p:embeddedFontLst>
    <p:embeddedFont>
      <p:font typeface="Proxima Nova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aeea44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aeea44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aeea441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aeea441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aeea441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aeea441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aeea441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aeea441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175f7fa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175f7fa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3aeea441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3aeea441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75f7fa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75f7fa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75f7fae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175f7fae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75f7fae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75f7fae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ba9501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ba9501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a42115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a42115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ba95011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ba95011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ba95011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ba95011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ba95011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ba95011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bcaee4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bcaee4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bcaee41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bcaee410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bcaee41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bcaee41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bcaee41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bcaee41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bcaee410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bcaee410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bcaee41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bcaee41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bcaee41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3bcaee41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bc987651773ee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bc987651773eee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3bcaee410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3bcaee410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bcaee410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3bcaee410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bcaee410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3bcaee410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ba95011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ba95011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3bcaee41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3bcaee41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bcaee4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bcaee41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bcaee4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bcaee4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bcaee4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bcaee4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bcaee41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bcaee41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bcaee41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bcaee41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bcaee410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bcaee410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bcaee41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bcaee41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3bcaee41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3bcaee41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bcaee410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bcaee410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bcaee410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bcaee410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bcaee410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bcaee410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3bcaee41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3bcaee410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bcaee41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bcaee410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3bcaee410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3bcaee410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bcaee41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bcaee41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bcaee410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3bcaee410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bcaee410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bcaee410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b95c60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b95c60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b95c608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b95c608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3b95c608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3b95c608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3b95c608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3b95c608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3b95c608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3b95c608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3b95c608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3b95c608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b95c608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b95c608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3b95c608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3b95c608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b95c608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b95c608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3b95c6081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3b95c6081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bcaee4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bcaee4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b95c608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3b95c608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b95c608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b95c6081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3b95c6081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3b95c6081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3b95c608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3b95c6081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3b95c6081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3b95c6081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3b95c6081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3b95c6081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3b95c6081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3b95c6081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3b95c6081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3b95c6081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178369e3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178369e3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175e892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175e892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3aeea44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3aeea44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175e8927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175e8927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3aeea44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3aeea44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aeea441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aeea441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IloDqxXu5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open?id=17vlZDVnGU1ti0L9pYjIxyRjKCES5oZ1G" TargetMode="External"/><Relationship Id="rId5" Type="http://schemas.openxmlformats.org/officeDocument/2006/relationships/hyperlink" Target="https://drive.google.com/file/d/1Pt_bA8P8HAoCjfNofwXhUYwVj187gYe0/view" TargetMode="External"/><Relationship Id="rId4" Type="http://schemas.openxmlformats.org/officeDocument/2006/relationships/hyperlink" Target="https://drive.google.com/file/d/1DIq_1k6kOCP425HXIVARwL0Iw9HhsfjN/view?usp=sha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ITMS 448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Penetration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50"/>
            <a:ext cx="8123100" cy="18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Denekew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Kotlyar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 Van Kampen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Post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10450" y="423500"/>
            <a:ext cx="8858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Team Takyon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Reading the source code!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2925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51200" y="146375"/>
            <a:ext cx="58374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;cat /var/www/html/vulnerabilities/exec/index.php</a:t>
            </a:r>
            <a:endParaRPr>
              <a:solidFill>
                <a:srgbClr val="00FF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Deleting the site?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47050" y="1495925"/>
            <a:ext cx="85206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Why not? A lot of things are possible with command injection!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Yes, you could delete the site if the current user has WRITE permission to the `www` directory.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command like </a:t>
            </a:r>
            <a:r>
              <a:rPr lang="en" sz="1800">
                <a:solidFill>
                  <a:srgbClr val="00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;cd /;rm -rf /var/www/;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could remove the /var/www/ directory.</a:t>
            </a:r>
            <a:endParaRPr sz="1800">
              <a:solidFill>
                <a:srgbClr val="00FF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Fortunately, the user executing PHP has write permissions on that directory! Let’s take a look at the results.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Before the site is gone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r="27325" b="44726"/>
          <a:stretch/>
        </p:blipFill>
        <p:spPr>
          <a:xfrm>
            <a:off x="48525" y="1209575"/>
            <a:ext cx="9046951" cy="3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Site’s gone!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r="69228" b="21593"/>
          <a:stretch/>
        </p:blipFill>
        <p:spPr>
          <a:xfrm>
            <a:off x="152400" y="1170125"/>
            <a:ext cx="4775449" cy="23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l="50001" t="18709" r="19947" b="19089"/>
          <a:stretch/>
        </p:blipFill>
        <p:spPr>
          <a:xfrm>
            <a:off x="3036325" y="2391900"/>
            <a:ext cx="6047725" cy="2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vulnerability involves allowing a user to pick a file to be displayed, and displaying that file without considering if the file should be displayed.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prevent against this by only allowing the user to choose from a LIST of files (i.e.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[index.php, about.php, login.php]</a:t>
            </a:r>
            <a:r>
              <a:rPr lang="en"/>
              <a:t>) and discarding all other input.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Fortunately for us, DVWA is a Damn Vulnerable Web Application, so it has file inclusion vulnerabilities.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Before the vulnerability. Hmmm.....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3879849" y="1238453"/>
            <a:ext cx="1150175" cy="355350"/>
          </a:xfrm>
          <a:custGeom>
            <a:avLst/>
            <a:gdLst/>
            <a:ahLst/>
            <a:cxnLst/>
            <a:rect l="l" t="t" r="r" b="b"/>
            <a:pathLst>
              <a:path w="46007" h="14214" extrusionOk="0">
                <a:moveTo>
                  <a:pt x="3402" y="13068"/>
                </a:moveTo>
                <a:cubicBezTo>
                  <a:pt x="17642" y="11486"/>
                  <a:pt x="48597" y="19974"/>
                  <a:pt x="45788" y="5924"/>
                </a:cubicBezTo>
                <a:cubicBezTo>
                  <a:pt x="44804" y="1001"/>
                  <a:pt x="36500" y="1616"/>
                  <a:pt x="31501" y="1162"/>
                </a:cubicBezTo>
                <a:cubicBezTo>
                  <a:pt x="21338" y="239"/>
                  <a:pt x="9512" y="-1641"/>
                  <a:pt x="1021" y="4019"/>
                </a:cubicBezTo>
                <a:cubicBezTo>
                  <a:pt x="-2242" y="6194"/>
                  <a:pt x="3291" y="14021"/>
                  <a:pt x="7212" y="14021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Relative paths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r="41242"/>
          <a:stretch/>
        </p:blipFill>
        <p:spPr>
          <a:xfrm>
            <a:off x="152400" y="1170125"/>
            <a:ext cx="8586901" cy="36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Absolute paths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2342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/>
          <p:nvPr/>
        </p:nvSpPr>
        <p:spPr>
          <a:xfrm>
            <a:off x="4004264" y="1148173"/>
            <a:ext cx="1374850" cy="352700"/>
          </a:xfrm>
          <a:custGeom>
            <a:avLst/>
            <a:gdLst/>
            <a:ahLst/>
            <a:cxnLst/>
            <a:rect l="l" t="t" r="r" b="b"/>
            <a:pathLst>
              <a:path w="54994" h="14108" extrusionOk="0">
                <a:moveTo>
                  <a:pt x="5569" y="12679"/>
                </a:moveTo>
                <a:cubicBezTo>
                  <a:pt x="16840" y="12679"/>
                  <a:pt x="28111" y="12679"/>
                  <a:pt x="39382" y="12679"/>
                </a:cubicBezTo>
                <a:cubicBezTo>
                  <a:pt x="43354" y="12679"/>
                  <a:pt x="47394" y="13934"/>
                  <a:pt x="51289" y="13155"/>
                </a:cubicBezTo>
                <a:cubicBezTo>
                  <a:pt x="54295" y="12554"/>
                  <a:pt x="55365" y="7557"/>
                  <a:pt x="54622" y="4583"/>
                </a:cubicBezTo>
                <a:cubicBezTo>
                  <a:pt x="53059" y="-1671"/>
                  <a:pt x="42019" y="1249"/>
                  <a:pt x="35572" y="1249"/>
                </a:cubicBezTo>
                <a:cubicBezTo>
                  <a:pt x="24735" y="1249"/>
                  <a:pt x="11512" y="-2831"/>
                  <a:pt x="3187" y="4107"/>
                </a:cubicBezTo>
                <a:cubicBezTo>
                  <a:pt x="1659" y="5380"/>
                  <a:pt x="-773" y="7690"/>
                  <a:pt x="330" y="9345"/>
                </a:cubicBezTo>
                <a:cubicBezTo>
                  <a:pt x="2220" y="12182"/>
                  <a:pt x="5970" y="14108"/>
                  <a:pt x="9379" y="1410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955300"/>
            <a:ext cx="7943975" cy="40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Absolute paths part 2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884564" y="955298"/>
            <a:ext cx="1374850" cy="352700"/>
          </a:xfrm>
          <a:custGeom>
            <a:avLst/>
            <a:gdLst/>
            <a:ahLst/>
            <a:cxnLst/>
            <a:rect l="l" t="t" r="r" b="b"/>
            <a:pathLst>
              <a:path w="54994" h="14108" extrusionOk="0">
                <a:moveTo>
                  <a:pt x="5569" y="12679"/>
                </a:moveTo>
                <a:cubicBezTo>
                  <a:pt x="16840" y="12679"/>
                  <a:pt x="28111" y="12679"/>
                  <a:pt x="39382" y="12679"/>
                </a:cubicBezTo>
                <a:cubicBezTo>
                  <a:pt x="43354" y="12679"/>
                  <a:pt x="47394" y="13934"/>
                  <a:pt x="51289" y="13155"/>
                </a:cubicBezTo>
                <a:cubicBezTo>
                  <a:pt x="54295" y="12554"/>
                  <a:pt x="55365" y="7557"/>
                  <a:pt x="54622" y="4583"/>
                </a:cubicBezTo>
                <a:cubicBezTo>
                  <a:pt x="53059" y="-1671"/>
                  <a:pt x="42019" y="1249"/>
                  <a:pt x="35572" y="1249"/>
                </a:cubicBezTo>
                <a:cubicBezTo>
                  <a:pt x="24735" y="1249"/>
                  <a:pt x="11512" y="-2831"/>
                  <a:pt x="3187" y="4107"/>
                </a:cubicBezTo>
                <a:cubicBezTo>
                  <a:pt x="1659" y="5380"/>
                  <a:pt x="-773" y="7690"/>
                  <a:pt x="330" y="9345"/>
                </a:cubicBezTo>
                <a:cubicBezTo>
                  <a:pt x="2220" y="12182"/>
                  <a:pt x="5970" y="14108"/>
                  <a:pt x="9379" y="14108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Hijacking Using Cookies</a:t>
            </a: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Burpsuite Proxy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MiTM attack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25" y="1537225"/>
            <a:ext cx="5953377" cy="2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Links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Henry - Command Injection: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https://www.youtube.com/watch?v=_IloDqxXu5A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Cooper - HackThisSite: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ttps://drive.google.com/file/d/1DIq_1k6kOCP425HXIVARwL0Iw9HhsfjN/view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Michael - Windows Domains: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https://drive.google.com/file/d/1Pt_bA8P8HAoCjfNofwXhUYwVj187gYe0/view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Daniel – </a:t>
            </a:r>
            <a:r>
              <a:rPr lang="en-US" dirty="0"/>
              <a:t>SQL Injection: </a:t>
            </a:r>
            <a:r>
              <a:rPr lang="en-US" dirty="0">
                <a:hlinkClick r:id="rId6"/>
              </a:rPr>
              <a:t>https://drive.google.com/open?id=17vlZDVnGU1ti0L9pYjIxyRjKCES5oZ1G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Cookies (Yum)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cookie has a value of Loggedin = 0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0" y="2651098"/>
            <a:ext cx="6736551" cy="19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6293650" y="4000500"/>
            <a:ext cx="828600" cy="31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46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Response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Response to 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Forward Response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925" y="2539053"/>
            <a:ext cx="6429375" cy="20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/>
          <p:nvPr/>
        </p:nvSpPr>
        <p:spPr>
          <a:xfrm>
            <a:off x="6519525" y="3789575"/>
            <a:ext cx="801900" cy="272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625" y="382625"/>
            <a:ext cx="3833650" cy="2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00" y="58863"/>
            <a:ext cx="483870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In</a:t>
            </a:r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Accepted!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Login Successful!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75" y="2288022"/>
            <a:ext cx="5886449" cy="2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MiTM attack in Windows Environment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Rogue Device in on Organization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Windows Computer (Victim)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an Organization Domain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sharing must be 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Sharing Enabled 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723" y="1108125"/>
            <a:ext cx="4826474" cy="37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Network Configuration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09326"/>
            <a:ext cx="7841574" cy="2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1096400" y="1891100"/>
            <a:ext cx="897600" cy="176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5111950" y="3220825"/>
            <a:ext cx="1731300" cy="105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Responder.py</a:t>
            </a: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Rogue MiTM tool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Requires Interface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Authentication Responses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-w: wpad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Web proxy Autodiscover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-r: Netbios Response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-f: Fingerprint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-F: Force WPAD Auth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-P: Proxy Auth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-d: Answer Netbios Queries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76" y="445025"/>
            <a:ext cx="3967324" cy="43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fileshare </a:t>
            </a: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Employee needs to access Network storage right?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13" y="2663875"/>
            <a:ext cx="79914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command</a:t>
            </a:r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25" y="1358323"/>
            <a:ext cx="6480276" cy="32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Attempts to Connect to Network File Share</a:t>
            </a:r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 needs to enter Credentials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Needs to “re login”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Actually just gives ha$h</a:t>
            </a:r>
            <a:endParaRPr sz="14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50" y="1536100"/>
            <a:ext cx="6627449" cy="33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vulnerability allows an attacker to inject HTML into a webpage by submitting data that doesn’t get properly inserted into a document.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just concatenate, encode!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Cleartext Creds</a:t>
            </a: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 captures credentials in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Cleartext for 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(nice!)</a:t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10" y="1189275"/>
            <a:ext cx="45675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3: Pivot/Exploit smb servers </a:t>
            </a: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Enumerate network shares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Crackmapexec allows us to view permissions the user has on every computer on the subnet.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see what file shares are on each Device, along with Levels of Access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25" y="3264377"/>
            <a:ext cx="7046874" cy="1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Method Of Enumeration</a:t>
            </a: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Enum4linux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-u Username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-p Password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Input IP address range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Do not use this unless you know 100%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This can lock out the user if done wrong</a:t>
            </a:r>
            <a:endParaRPr sz="1400"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146" y="982500"/>
            <a:ext cx="5546854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HackThisSite Realistic Mission 3: Peace Poetry	</a:t>
            </a:r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9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page: Uh oh, hacked by pro George Bush extremists!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51" y="1269287"/>
            <a:ext cx="5658250" cy="31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Finding the original page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Looking through the page source reveals...</a:t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62" y="1751875"/>
            <a:ext cx="8005275" cy="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The original page</a:t>
            </a:r>
            <a:endParaRPr/>
          </a:p>
        </p:txBody>
      </p:sp>
      <p:sp>
        <p:nvSpPr>
          <p:cNvPr id="296" name="Google Shape;29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page found...what is this, submit poetry?</a:t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 rotWithShape="1">
          <a:blip r:embed="rId3">
            <a:alphaModFix/>
          </a:blip>
          <a:srcRect b="36089"/>
          <a:stretch/>
        </p:blipFill>
        <p:spPr>
          <a:xfrm>
            <a:off x="312000" y="1761124"/>
            <a:ext cx="8520000" cy="30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Poetry Submission Page</a:t>
            </a:r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opposed to a normal file upload, it seems like this has you submit a title to the page of your poem as well as the contents...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 l="952" r="14042" b="33576"/>
          <a:stretch/>
        </p:blipFill>
        <p:spPr>
          <a:xfrm>
            <a:off x="1358863" y="1978950"/>
            <a:ext cx="6426274" cy="28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The Exploit</a:t>
            </a: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body" idx="1"/>
          </p:nvPr>
        </p:nvSpPr>
        <p:spPr>
          <a:xfrm>
            <a:off x="464100" y="1017725"/>
            <a:ext cx="46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Assuming that the submission gets placed in a random directory under the root that we do not have access to (perhaps DOMAIN.TLD/submissions/), we can attempt to replace the root index.html with the desired page available at DOMAIN.TLD/oldindex.html by using a simple parent directory prefix to the submission, and then index.html, and placing the contents as the oldindex.html. If this works, this is how the website was originally hacked.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63" y="817975"/>
            <a:ext cx="32289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Success! File overwrite exploit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 rotWithShape="1">
          <a:blip r:embed="rId3">
            <a:alphaModFix/>
          </a:blip>
          <a:srcRect l="5907" r="6180" b="9885"/>
          <a:stretch/>
        </p:blipFill>
        <p:spPr>
          <a:xfrm>
            <a:off x="2243538" y="1517425"/>
            <a:ext cx="4656925" cy="21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HackThisSite Realistic Mission 2: Hack a Nazi</a:t>
            </a:r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1"/>
          </p:nvPr>
        </p:nvSpPr>
        <p:spPr>
          <a:xfrm>
            <a:off x="1274225" y="1152475"/>
            <a:ext cx="368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hack a nazi website, because nobody likes nazis.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038" y="1152475"/>
            <a:ext cx="278091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96100" cy="3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</a:t>
            </a:r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source, update.php… interesting</a:t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8" y="2108913"/>
            <a:ext cx="8845326" cy="1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Update.php page</a:t>
            </a:r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Update.php has some user credentials...interesting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2091488"/>
            <a:ext cx="52387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Let’s Try Basic SQLi</a:t>
            </a:r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simple x' OR 1 = 1;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005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It works!</a:t>
            </a:r>
            <a:endParaRPr/>
          </a:p>
        </p:txBody>
      </p:sp>
      <p:sp>
        <p:nvSpPr>
          <p:cNvPr id="352" name="Google Shape;35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688" y="2195271"/>
            <a:ext cx="4746625" cy="2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This Site: Basic Level 8</a:t>
            </a:r>
            <a:endParaRPr/>
          </a:p>
        </p:txBody>
      </p:sp>
      <p:sp>
        <p:nvSpPr>
          <p:cNvPr id="359" name="Google Shape;359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Sam let’s his daughter contribute to his website: Nice, but maybe not so secure...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52" y="1705625"/>
            <a:ext cx="6763299" cy="2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</a:t>
            </a:r>
            <a:endParaRPr/>
          </a:p>
        </p:txBody>
      </p:sp>
      <p:sp>
        <p:nvSpPr>
          <p:cNvPr id="366" name="Google Shape;366;p57"/>
          <p:cNvSpPr txBox="1">
            <a:spLocks noGrp="1"/>
          </p:cNvSpPr>
          <p:nvPr>
            <p:ph type="body" idx="1"/>
          </p:nvPr>
        </p:nvSpPr>
        <p:spPr>
          <a:xfrm>
            <a:off x="99075" y="1152475"/>
            <a:ext cx="890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HackThisSite hints at us that we need to know about SSI, short for Server Side Includes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 rotWithShape="1">
          <a:blip r:embed="rId3">
            <a:alphaModFix/>
          </a:blip>
          <a:srcRect r="51946"/>
          <a:stretch/>
        </p:blipFill>
        <p:spPr>
          <a:xfrm>
            <a:off x="311700" y="1637225"/>
            <a:ext cx="3497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200" y="2571738"/>
            <a:ext cx="53911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Let’s try it</a:t>
            </a:r>
            <a:endParaRPr/>
          </a:p>
        </p:txBody>
      </p:sp>
      <p:sp>
        <p:nvSpPr>
          <p:cNvPr id="374" name="Google Shape;37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in the ls example from the previous slide into the “Enter your name” field, we get this: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2234538"/>
            <a:ext cx="63627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50" y="3383600"/>
            <a:ext cx="89058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Again, but higher!</a:t>
            </a:r>
            <a:endParaRPr/>
          </a:p>
        </p:txBody>
      </p:sp>
      <p:sp>
        <p:nvSpPr>
          <p:cNvPr id="382" name="Google Shape;38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Ok, now let’s try the parent directory, as the file we would want is there. Then we get….</a:t>
            </a:r>
            <a:endParaRPr/>
          </a:p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r="41900"/>
          <a:stretch/>
        </p:blipFill>
        <p:spPr>
          <a:xfrm>
            <a:off x="1448447" y="2744175"/>
            <a:ext cx="68321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Obscurely named file</a:t>
            </a: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Because the challenge states “Sam remains confident that an obscured password file is still the best idea”, let’s take a jab at the strangely named au12ha39vc.php ...Interesting, let’s see if it’s the password</a:t>
            </a:r>
            <a:endParaRPr/>
          </a:p>
        </p:txBody>
      </p:sp>
      <p:pic>
        <p:nvPicPr>
          <p:cNvPr id="390" name="Google Shape;3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50" y="2289300"/>
            <a:ext cx="3178100" cy="17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Success!</a:t>
            </a:r>
            <a:endParaRPr/>
          </a:p>
        </p:txBody>
      </p:sp>
      <p:sp>
        <p:nvSpPr>
          <p:cNvPr id="396" name="Google Shape;396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Success! We did it!</a:t>
            </a:r>
            <a:endParaRPr/>
          </a:p>
        </p:txBody>
      </p:sp>
      <p:pic>
        <p:nvPicPr>
          <p:cNvPr id="397" name="Google Shape;397;p61"/>
          <p:cNvPicPr preferRelativeResize="0"/>
          <p:nvPr/>
        </p:nvPicPr>
        <p:blipFill rotWithShape="1">
          <a:blip r:embed="rId3">
            <a:alphaModFix/>
          </a:blip>
          <a:srcRect l="2544" r="1798" b="10257"/>
          <a:stretch/>
        </p:blipFill>
        <p:spPr>
          <a:xfrm>
            <a:off x="35388" y="2055788"/>
            <a:ext cx="9073225" cy="16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r="20723" b="35811"/>
          <a:stretch/>
        </p:blipFill>
        <p:spPr>
          <a:xfrm>
            <a:off x="152400" y="1170125"/>
            <a:ext cx="8991600" cy="335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DVWA</a:t>
            </a: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0950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site is Vulnerable</a:t>
            </a:r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5" y="1152475"/>
            <a:ext cx="8490825" cy="33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table has column</a:t>
            </a:r>
            <a:endParaRPr/>
          </a:p>
        </p:txBody>
      </p:sp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97424" cy="36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125" y="1152475"/>
            <a:ext cx="4023176" cy="36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column does not exist</a:t>
            </a:r>
            <a:endParaRPr/>
          </a:p>
        </p:txBody>
      </p:sp>
      <p:sp>
        <p:nvSpPr>
          <p:cNvPr id="425" name="Google Shape;42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39325"/>
            <a:ext cx="8520600" cy="19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data &amp; Table from the database</a:t>
            </a:r>
            <a:endParaRPr/>
          </a:p>
        </p:txBody>
      </p:sp>
      <p:sp>
        <p:nvSpPr>
          <p:cNvPr id="433" name="Google Shape;433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 and selecting users data</a:t>
            </a:r>
            <a:endParaRPr/>
          </a:p>
        </p:txBody>
      </p:sp>
      <p:sp>
        <p:nvSpPr>
          <p:cNvPr id="441" name="Google Shape;441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8506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775" y="1152475"/>
            <a:ext cx="45355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encrypt &amp; decrypt</a:t>
            </a:r>
            <a:endParaRPr/>
          </a:p>
        </p:txBody>
      </p:sp>
      <p:sp>
        <p:nvSpPr>
          <p:cNvPr id="449" name="Google Shape;449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231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OverTheWire</a:t>
            </a:r>
            <a:endParaRPr/>
          </a:p>
        </p:txBody>
      </p:sp>
      <p:sp>
        <p:nvSpPr>
          <p:cNvPr id="457" name="Google Shape;45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58" name="Google Shape;4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7220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700" y="1152475"/>
            <a:ext cx="47986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password</a:t>
            </a:r>
            <a:endParaRPr/>
          </a:p>
        </p:txBody>
      </p:sp>
      <p:sp>
        <p:nvSpPr>
          <p:cNvPr id="465" name="Google Shape;46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the page for PW</a:t>
            </a:r>
            <a:endParaRPr/>
          </a:p>
        </p:txBody>
      </p:sp>
      <p:sp>
        <p:nvSpPr>
          <p:cNvPr id="473" name="Google Shape;473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152475"/>
            <a:ext cx="42814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vulnerability, we exploited a PHP call to PHP’s `shell_exec` function that accepts user input to execute arbitrary commands.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enabled by: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`shell_exec` at all (you should avoid it), 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user input with `shell_exec` without encoding or sanitizing it.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Source code</a:t>
            </a:r>
            <a:endParaRPr/>
          </a:p>
        </p:txBody>
      </p:sp>
      <p:sp>
        <p:nvSpPr>
          <p:cNvPr id="481" name="Google Shape;481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Unlocking Hidden files</a:t>
            </a:r>
            <a:endParaRPr/>
          </a:p>
        </p:txBody>
      </p:sp>
      <p:sp>
        <p:nvSpPr>
          <p:cNvPr id="489" name="Google Shape;489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0" name="Google Shape;4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425" y="1152475"/>
            <a:ext cx="42117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files from hiding code</a:t>
            </a:r>
            <a:endParaRPr/>
          </a:p>
        </p:txBody>
      </p:sp>
      <p:sp>
        <p:nvSpPr>
          <p:cNvPr id="497" name="Google Shape;49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8" name="Google Shape;4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Attack on DVWA</a:t>
            </a:r>
            <a:endParaRPr/>
          </a:p>
        </p:txBody>
      </p:sp>
      <p:sp>
        <p:nvSpPr>
          <p:cNvPr id="505" name="Google Shape;505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6" name="Google Shape;5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phrase</a:t>
            </a:r>
            <a:endParaRPr/>
          </a:p>
        </p:txBody>
      </p:sp>
      <p:sp>
        <p:nvSpPr>
          <p:cNvPr id="512" name="Google Shape;512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3" name="Google Shape;5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source code</a:t>
            </a:r>
            <a:endParaRPr/>
          </a:p>
        </p:txBody>
      </p:sp>
      <p:sp>
        <p:nvSpPr>
          <p:cNvPr id="519" name="Google Shape;519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0" name="Google Shape;5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code on the console</a:t>
            </a:r>
            <a:endParaRPr/>
          </a:p>
        </p:txBody>
      </p:sp>
      <p:sp>
        <p:nvSpPr>
          <p:cNvPr id="526" name="Google Shape;526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7" name="Google Shape;5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sp>
        <p:nvSpPr>
          <p:cNvPr id="533" name="Google Shape;533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4" name="Google Shape;53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/>
          </a:p>
        </p:txBody>
      </p:sp>
      <p:sp>
        <p:nvSpPr>
          <p:cNvPr id="540" name="Google Shape;54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(Bonus slides at the end)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.rst</a:t>
            </a:r>
            <a:endParaRPr/>
          </a:p>
        </p:txBody>
      </p:sp>
      <p:sp>
        <p:nvSpPr>
          <p:cNvPr id="546" name="Google Shape;54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Obfuscation: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Mask + 10 hacking, +5 onionymous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Gloves +5 hacking, -Fingerprint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Onion +10 layers, +3 routing protocols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Bytes +5 hunger +8 bits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7" name="Google Shape;5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323" y="264175"/>
            <a:ext cx="2811550" cy="44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306" y="1518624"/>
            <a:ext cx="647800" cy="6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263" y="3195638"/>
            <a:ext cx="37433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Pre-attack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0" y="1017725"/>
            <a:ext cx="7788300" cy="354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'Submit'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]  ) )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Get input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$_REQUEST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'ip'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];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Determine OS and execute the ping command.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stristr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php_uname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),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'Windows NT'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 )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Windows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$cmd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shell_exec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'ping  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*nix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$cmd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shell_exec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'ping  -c 4 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63" y="1017713"/>
            <a:ext cx="17240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19800" y="4558925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all results in the command `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ping -c 4 </a:t>
            </a:r>
            <a:r>
              <a:rPr lang="en" b="1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google.com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`  being executed.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2628588" y="1535195"/>
            <a:ext cx="3702025" cy="457975"/>
          </a:xfrm>
          <a:custGeom>
            <a:avLst/>
            <a:gdLst/>
            <a:ahLst/>
            <a:cxnLst/>
            <a:rect l="l" t="t" r="r" b="b"/>
            <a:pathLst>
              <a:path w="148081" h="18319" extrusionOk="0">
                <a:moveTo>
                  <a:pt x="148081" y="2013"/>
                </a:moveTo>
                <a:cubicBezTo>
                  <a:pt x="126071" y="3587"/>
                  <a:pt x="103906" y="5063"/>
                  <a:pt x="81899" y="3452"/>
                </a:cubicBezTo>
                <a:cubicBezTo>
                  <a:pt x="70539" y="2621"/>
                  <a:pt x="59085" y="-1298"/>
                  <a:pt x="47849" y="574"/>
                </a:cubicBezTo>
                <a:cubicBezTo>
                  <a:pt x="34461" y="2805"/>
                  <a:pt x="22095" y="11125"/>
                  <a:pt x="8523" y="11125"/>
                </a:cubicBezTo>
                <a:cubicBezTo>
                  <a:pt x="5806" y="11125"/>
                  <a:pt x="1229" y="13703"/>
                  <a:pt x="371" y="11125"/>
                </a:cubicBezTo>
                <a:cubicBezTo>
                  <a:pt x="-457" y="8637"/>
                  <a:pt x="4472" y="7853"/>
                  <a:pt x="6605" y="6329"/>
                </a:cubicBezTo>
                <a:cubicBezTo>
                  <a:pt x="8904" y="4687"/>
                  <a:pt x="9483" y="4555"/>
                  <a:pt x="9483" y="3931"/>
                </a:cubicBezTo>
                <a:cubicBezTo>
                  <a:pt x="9483" y="2067"/>
                  <a:pt x="6178" y="5690"/>
                  <a:pt x="4687" y="6809"/>
                </a:cubicBezTo>
                <a:cubicBezTo>
                  <a:pt x="3060" y="8030"/>
                  <a:pt x="-1068" y="9686"/>
                  <a:pt x="371" y="11125"/>
                </a:cubicBezTo>
                <a:cubicBezTo>
                  <a:pt x="3475" y="14229"/>
                  <a:pt x="7476" y="16354"/>
                  <a:pt x="11401" y="1831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55" name="Google Shape;555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6" name="Google Shape;5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82" y="1235275"/>
            <a:ext cx="6313143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Pre-attack - normal usage :^)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0" y="1123918"/>
            <a:ext cx="8083574" cy="3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Can we use semicolons? (yes)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20600" cy="396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2578618" y="1773685"/>
            <a:ext cx="630150" cy="535625"/>
          </a:xfrm>
          <a:custGeom>
            <a:avLst/>
            <a:gdLst/>
            <a:ahLst/>
            <a:cxnLst/>
            <a:rect l="l" t="t" r="r" b="b"/>
            <a:pathLst>
              <a:path w="25206" h="21425" extrusionOk="0">
                <a:moveTo>
                  <a:pt x="5474" y="19511"/>
                </a:moveTo>
                <a:cubicBezTo>
                  <a:pt x="10918" y="19511"/>
                  <a:pt x="17213" y="21095"/>
                  <a:pt x="21742" y="18075"/>
                </a:cubicBezTo>
                <a:cubicBezTo>
                  <a:pt x="25495" y="15572"/>
                  <a:pt x="26158" y="8431"/>
                  <a:pt x="23656" y="4678"/>
                </a:cubicBezTo>
                <a:cubicBezTo>
                  <a:pt x="19674" y="-1295"/>
                  <a:pt x="6433" y="-1542"/>
                  <a:pt x="2125" y="4200"/>
                </a:cubicBezTo>
                <a:cubicBezTo>
                  <a:pt x="-746" y="8027"/>
                  <a:pt x="-656" y="14660"/>
                  <a:pt x="2125" y="18554"/>
                </a:cubicBezTo>
                <a:cubicBezTo>
                  <a:pt x="3884" y="21016"/>
                  <a:pt x="7711" y="21425"/>
                  <a:pt x="10737" y="21425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Google Shape;114;p21"/>
          <p:cNvSpPr/>
          <p:nvPr/>
        </p:nvSpPr>
        <p:spPr>
          <a:xfrm>
            <a:off x="316143" y="3941404"/>
            <a:ext cx="1402500" cy="756250"/>
          </a:xfrm>
          <a:custGeom>
            <a:avLst/>
            <a:gdLst/>
            <a:ahLst/>
            <a:cxnLst/>
            <a:rect l="l" t="t" r="r" b="b"/>
            <a:pathLst>
              <a:path w="56100" h="30250" extrusionOk="0">
                <a:moveTo>
                  <a:pt x="5064" y="1223"/>
                </a:moveTo>
                <a:cubicBezTo>
                  <a:pt x="21203" y="-243"/>
                  <a:pt x="42241" y="-2361"/>
                  <a:pt x="52911" y="9836"/>
                </a:cubicBezTo>
                <a:cubicBezTo>
                  <a:pt x="54608" y="11775"/>
                  <a:pt x="56828" y="14659"/>
                  <a:pt x="55781" y="17013"/>
                </a:cubicBezTo>
                <a:cubicBezTo>
                  <a:pt x="51162" y="27405"/>
                  <a:pt x="35576" y="29931"/>
                  <a:pt x="24203" y="29931"/>
                </a:cubicBezTo>
                <a:cubicBezTo>
                  <a:pt x="18090" y="29931"/>
                  <a:pt x="10911" y="31207"/>
                  <a:pt x="6021" y="27539"/>
                </a:cubicBezTo>
                <a:cubicBezTo>
                  <a:pt x="1661" y="24268"/>
                  <a:pt x="-696" y="17591"/>
                  <a:pt x="279" y="12228"/>
                </a:cubicBezTo>
                <a:cubicBezTo>
                  <a:pt x="1062" y="7919"/>
                  <a:pt x="7456" y="5602"/>
                  <a:pt x="7456" y="1223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Microsoft Office PowerPoint</Application>
  <PresentationFormat>On-screen Show (16:9)</PresentationFormat>
  <Paragraphs>183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Proxima Nova</vt:lpstr>
      <vt:lpstr>Arial</vt:lpstr>
      <vt:lpstr>Courier New</vt:lpstr>
      <vt:lpstr>Spearmint</vt:lpstr>
      <vt:lpstr>ITMS 448 Network Penetration</vt:lpstr>
      <vt:lpstr>Video Links</vt:lpstr>
      <vt:lpstr>Cross-site Scripting: Reflected</vt:lpstr>
      <vt:lpstr>Cross-site Scripting: Reflected</vt:lpstr>
      <vt:lpstr>Cross-site Scripting: Reflected</vt:lpstr>
      <vt:lpstr>Command Injection</vt:lpstr>
      <vt:lpstr>Command Injection: Pre-attack</vt:lpstr>
      <vt:lpstr>Command Injection: Pre-attack - normal usage :^)</vt:lpstr>
      <vt:lpstr>Command Injection: Can we use semicolons? (yes)</vt:lpstr>
      <vt:lpstr>Command Injection: Reading the source code!</vt:lpstr>
      <vt:lpstr>Command Injection: Deleting the site?</vt:lpstr>
      <vt:lpstr>Command Injection: Before the site is gone</vt:lpstr>
      <vt:lpstr>Command Injection: Site’s gone!</vt:lpstr>
      <vt:lpstr>File Inclusion</vt:lpstr>
      <vt:lpstr>File Inclusion: Before the vulnerability. Hmmm.....</vt:lpstr>
      <vt:lpstr>File Inclusion: Relative paths</vt:lpstr>
      <vt:lpstr>File Inclusion: Absolute paths</vt:lpstr>
      <vt:lpstr>File Inclusion: Absolute paths part 2</vt:lpstr>
      <vt:lpstr>Session Hijacking Using Cookies</vt:lpstr>
      <vt:lpstr>View Cookies (Yum) </vt:lpstr>
      <vt:lpstr>Modify Response</vt:lpstr>
      <vt:lpstr>I’m In</vt:lpstr>
      <vt:lpstr>MiTM attack in Windows Environment</vt:lpstr>
      <vt:lpstr>File Sharing Enabled </vt:lpstr>
      <vt:lpstr>Check Network Configuration</vt:lpstr>
      <vt:lpstr>Responder.py</vt:lpstr>
      <vt:lpstr>Connect to fileshare </vt:lpstr>
      <vt:lpstr>Run command</vt:lpstr>
      <vt:lpstr>Device Attempts to Connect to Network File Share</vt:lpstr>
      <vt:lpstr>Getting Cleartext Creds</vt:lpstr>
      <vt:lpstr>Exploit 3: Pivot/Exploit smb servers </vt:lpstr>
      <vt:lpstr>Another Method Of Enumeration</vt:lpstr>
      <vt:lpstr>HackThisSite Realistic Mission 3: Peace Poetry </vt:lpstr>
      <vt:lpstr>Peace Poetry: Finding the original page  </vt:lpstr>
      <vt:lpstr>Peace Poetry: The original page</vt:lpstr>
      <vt:lpstr>Peace Poetry: Poetry Submission Page</vt:lpstr>
      <vt:lpstr>Peace Poetry: The Exploit</vt:lpstr>
      <vt:lpstr>Peace Poetry: Success! File overwrite exploit</vt:lpstr>
      <vt:lpstr>HackThisSite Realistic Mission 2: Hack a Nazi</vt:lpstr>
      <vt:lpstr>Hack a Nazi</vt:lpstr>
      <vt:lpstr>Hack a Nazi: Update.php page</vt:lpstr>
      <vt:lpstr>Hack a Nazi: Let’s Try Basic SQLi</vt:lpstr>
      <vt:lpstr>Hack a Nazi: It works!</vt:lpstr>
      <vt:lpstr>Hack This Site: Basic Level 8</vt:lpstr>
      <vt:lpstr>Basic Level 8</vt:lpstr>
      <vt:lpstr>Basic Level 8: Let’s try it</vt:lpstr>
      <vt:lpstr>Basic Level 8: Again, but higher!</vt:lpstr>
      <vt:lpstr>Basic Level 8: Obscurely named file</vt:lpstr>
      <vt:lpstr>Basic Level 8: Success!</vt:lpstr>
      <vt:lpstr>SQL Injection DVWA</vt:lpstr>
      <vt:lpstr>The site is Vulnerable</vt:lpstr>
      <vt:lpstr>The table has column</vt:lpstr>
      <vt:lpstr>3rd column does not exist</vt:lpstr>
      <vt:lpstr>Extracted data &amp; Table from the database</vt:lpstr>
      <vt:lpstr>Getting the data and selecting users data</vt:lpstr>
      <vt:lpstr>Password encrypt &amp; decrypt</vt:lpstr>
      <vt:lpstr>OverTheWire</vt:lpstr>
      <vt:lpstr>Getting password</vt:lpstr>
      <vt:lpstr>Inspecting the page for PW</vt:lpstr>
      <vt:lpstr>Reading Source code</vt:lpstr>
      <vt:lpstr>Unlocking Hidden files</vt:lpstr>
      <vt:lpstr>Extracting files from hiding code</vt:lpstr>
      <vt:lpstr>JS Attack on DVWA</vt:lpstr>
      <vt:lpstr>Changing the phrase</vt:lpstr>
      <vt:lpstr>Reading the source code</vt:lpstr>
      <vt:lpstr>Adding the code on the console</vt:lpstr>
      <vt:lpstr>Success</vt:lpstr>
      <vt:lpstr>The end!</vt:lpstr>
      <vt:lpstr>requirements .rst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ITMS 448 Network Penetration</dc:title>
  <cp:lastModifiedBy>Daniel</cp:lastModifiedBy>
  <cp:revision>1</cp:revision>
  <dcterms:modified xsi:type="dcterms:W3CDTF">2019-09-30T05:29:49Z</dcterms:modified>
</cp:coreProperties>
</file>